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3" r:id="rId4"/>
    <p:sldId id="265" r:id="rId5"/>
    <p:sldId id="264" r:id="rId6"/>
    <p:sldId id="266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Daulong" initials="SD" lastIdx="1" clrIdx="0">
    <p:extLst>
      <p:ext uri="{19B8F6BF-5375-455C-9EA6-DF929625EA0E}">
        <p15:presenceInfo xmlns:p15="http://schemas.microsoft.com/office/powerpoint/2012/main" userId="S::sdaulong@echd.org::90a5c08a-0d8e-4f99-9ab8-b7c3049d4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1:30:48.33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1:30:48.33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1:30:48.33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3D0-A7C0-48D0-8B44-FC522988CBE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3F28-8456-4FD8-BBFA-05E05CDFD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sahq.org/anesthesiology/article/130/3/492/19230/Operating-Room-Fir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sahq.org/anesthesiology/article/130/3/492/19230/Operating-Room-Fir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Operating Room Fires | Anesthesiology | American Society of Anesthesiologists (asahq.org)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3F28-8456-4FD8-BBFA-05E05CDFD1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8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Operating Room Fires | Anesthesiology | American Society of Anesthesiologists (asahq.org)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3F28-8456-4FD8-BBFA-05E05CDFD1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4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09a417be05fe5c45JmltdHM9MTcwNTk2ODAwMCZpZ3VpZD0yNzAzZWM5Yi1kMzEwLTYzZDUtMTMxZC1mZWVmZDI2NTYyY2UmaW5zaWQ9NTg1NQ&amp;ptn=3&amp;ver=2&amp;hsh=3&amp;fclid=2703ec9b-d310-63d5-131d-feefd26562ce&amp;psq=pass+mnemonic+fire&amp;u=a1aHR0cHM6Ly93d3cuY2hlY2tmaXJlLmNvLnVrL2ZpcmUtc2FmZXR5LW5ld3Mvd2hhdC1kb2VzLXBhc3Mtc3RhbmQtZm9yLWluLWZpcmUtc2FmZXR5Lw&amp;ntb=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orms.office.com/r/Vvx91DXLj9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latin typeface="Arial Black" panose="020B0A04020102020204" pitchFamily="34" charset="0"/>
              </a:rPr>
              <a:t>FIRE SAFETY</a:t>
            </a:r>
            <a:endParaRPr lang="en-US" sz="56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Operating Room Suite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omer Simpson Safety GIF - Find &amp; Share on GIPHY">
            <a:extLst>
              <a:ext uri="{FF2B5EF4-FFF2-40B4-BE49-F238E27FC236}">
                <a16:creationId xmlns:a16="http://schemas.microsoft.com/office/drawing/2014/main" id="{3AECF175-23DA-4221-8D32-A2CCE2402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94773"/>
            <a:ext cx="7214616" cy="54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7375CF4-0C97-4B8D-9E9C-F598EF3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P.A.S.S</a:t>
            </a:r>
            <a:endParaRPr lang="en-US" sz="3200" b="1" kern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Fire Extinguishers | Environmental Health &amp; Safety">
            <a:extLst>
              <a:ext uri="{FF2B5EF4-FFF2-40B4-BE49-F238E27FC236}">
                <a16:creationId xmlns:a16="http://schemas.microsoft.com/office/drawing/2014/main" id="{42353914-6D0E-46EF-8208-E3E3213D4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5" y="1601225"/>
            <a:ext cx="9144793" cy="2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746C5-9835-414F-AE94-4A1146FFAB14}"/>
              </a:ext>
            </a:extLst>
          </p:cNvPr>
          <p:cNvSpPr/>
          <p:nvPr/>
        </p:nvSpPr>
        <p:spPr>
          <a:xfrm>
            <a:off x="568170" y="4865107"/>
            <a:ext cx="10830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 is a mnemonic used to remember the four basic steps for using a fire extinguisher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Pull the pin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Aim at the base of the fire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Squeeze the handle of the extinguisher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Sweep back and forth until the fire is extinguished</a:t>
            </a:r>
            <a:endParaRPr lang="en-US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4033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7375CF4-0C97-4B8D-9E9C-F598EF3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R.A.C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.E</a:t>
            </a:r>
            <a:endParaRPr lang="en-US" sz="3200" b="1" kern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FREE R.A.C.E POSTER | Race fire, Emergency, Emergency management">
            <a:extLst>
              <a:ext uri="{FF2B5EF4-FFF2-40B4-BE49-F238E27FC236}">
                <a16:creationId xmlns:a16="http://schemas.microsoft.com/office/drawing/2014/main" id="{CAC5A8ED-6D0F-47BD-9F93-4643C3E08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53" y="1514340"/>
            <a:ext cx="30784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D6E26E-CC81-4958-8B68-A2903B000558}"/>
              </a:ext>
            </a:extLst>
          </p:cNvPr>
          <p:cNvSpPr/>
          <p:nvPr/>
        </p:nvSpPr>
        <p:spPr>
          <a:xfrm>
            <a:off x="4838330" y="2015231"/>
            <a:ext cx="6152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-apple-system"/>
              </a:rPr>
              <a:t>In case of a fire, you should follow the R.A.C.E. fire procedure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Rescue/Remove: Rescue or remove any persons from the immediate scene.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Alert/Activate: Pull the nearest alarm and call 2000.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Confine: Close all doors to the hazard or fire area.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Extinguish/Evacuate: Extinguish the fire using a fire extinguisher or evacuate the area</a:t>
            </a:r>
            <a:endParaRPr lang="en-US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8449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0" name="Rectangle 1026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9" name="Freeform: Shape 1026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923BF-AA37-4C8B-B2A8-893981B0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3400" b="1">
                <a:latin typeface="Arial Black" panose="020B0A04020102020204" pitchFamily="34" charset="0"/>
              </a:rPr>
              <a:t>O.R. FIRE EXTINGUISHER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34BF-E5AC-4595-9EC9-5C158D29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u="sng"/>
              <a:t>MAIN OR:</a:t>
            </a:r>
          </a:p>
          <a:p>
            <a:r>
              <a:rPr lang="en-US" sz="1700"/>
              <a:t>Next to the elevator that goes up to the overflow supply room</a:t>
            </a:r>
          </a:p>
          <a:p>
            <a:r>
              <a:rPr lang="en-US" sz="1700"/>
              <a:t>Outside room 9 next to the exit stairwell</a:t>
            </a:r>
          </a:p>
          <a:p>
            <a:r>
              <a:rPr lang="en-US" sz="1700"/>
              <a:t>Outside room 7 next to the main pyxis room</a:t>
            </a:r>
          </a:p>
          <a:p>
            <a:r>
              <a:rPr lang="en-US" sz="1700"/>
              <a:t>Next to the stairwell by the c.v. room</a:t>
            </a:r>
          </a:p>
          <a:p>
            <a:r>
              <a:rPr lang="en-US" sz="1700"/>
              <a:t>Main OR doors left side on the wall</a:t>
            </a:r>
          </a:p>
          <a:p>
            <a:pPr marL="0" indent="0">
              <a:buNone/>
            </a:pPr>
            <a:r>
              <a:rPr lang="en-US" sz="1700" u="sng"/>
              <a:t>WSOP OR: </a:t>
            </a:r>
          </a:p>
          <a:p>
            <a:r>
              <a:rPr lang="en-US" sz="1700"/>
              <a:t> Outside Room 2 by pyxsis</a:t>
            </a:r>
          </a:p>
        </p:txBody>
      </p:sp>
      <p:pic>
        <p:nvPicPr>
          <p:cNvPr id="10242" name="Picture 2" descr="Image result for fire extinguisher SURGERY">
            <a:extLst>
              <a:ext uri="{FF2B5EF4-FFF2-40B4-BE49-F238E27FC236}">
                <a16:creationId xmlns:a16="http://schemas.microsoft.com/office/drawing/2014/main" id="{EB2AA90A-E4DA-4BF4-8F89-81C9301CC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" b="1"/>
          <a:stretch/>
        </p:blipFill>
        <p:spPr bwMode="auto">
          <a:xfrm>
            <a:off x="6800986" y="1071877"/>
            <a:ext cx="4747547" cy="47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4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3" name="Rectangle 1129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923BF-AA37-4C8B-B2A8-893981B0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MEDICAL GAS SHUT OFF VALVE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34BF-E5AC-4595-9EC9-5C158D29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kern="1200">
                <a:latin typeface="+mn-lt"/>
                <a:ea typeface="+mn-ea"/>
                <a:cs typeface="+mn-cs"/>
              </a:rPr>
              <a:t>Outside each OR room on the wall</a:t>
            </a:r>
          </a:p>
        </p:txBody>
      </p:sp>
      <p:pic>
        <p:nvPicPr>
          <p:cNvPr id="11268" name="Picture 4" descr="Image result for MEDICAL VALVE SHUT OFF surgery">
            <a:extLst>
              <a:ext uri="{FF2B5EF4-FFF2-40B4-BE49-F238E27FC236}">
                <a16:creationId xmlns:a16="http://schemas.microsoft.com/office/drawing/2014/main" id="{17BCB825-A7E7-4894-AE2F-1282003B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7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9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A6F4D-515A-4D9F-B0D2-81E2489B18A7}"/>
              </a:ext>
            </a:extLst>
          </p:cNvPr>
          <p:cNvSpPr txBox="1"/>
          <p:nvPr/>
        </p:nvSpPr>
        <p:spPr>
          <a:xfrm>
            <a:off x="535387" y="2248263"/>
            <a:ext cx="3768917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WSOP EMERGENCY EXIT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36AD86A2-182F-4AE8-A965-FB34081AF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25" r="5114" b="8511"/>
          <a:stretch/>
        </p:blipFill>
        <p:spPr bwMode="auto">
          <a:xfrm>
            <a:off x="7182091" y="691599"/>
            <a:ext cx="4371155" cy="54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5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A6F4D-515A-4D9F-B0D2-81E2489B18A7}"/>
              </a:ext>
            </a:extLst>
          </p:cNvPr>
          <p:cNvSpPr txBox="1"/>
          <p:nvPr/>
        </p:nvSpPr>
        <p:spPr>
          <a:xfrm>
            <a:off x="535387" y="2248263"/>
            <a:ext cx="3768917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 OR EMERGENCY EXIT 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988D985D-5CDD-44AE-A87F-0364D534A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" t="5364" r="5912" b="4096"/>
          <a:stretch/>
        </p:blipFill>
        <p:spPr bwMode="auto">
          <a:xfrm rot="16200000">
            <a:off x="6885997" y="504913"/>
            <a:ext cx="3954232" cy="5092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4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5" name="Rectangle 12304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7" name="Freeform: Shape 12306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22216-0AB3-4AA2-ADDA-644CF55B9488}"/>
              </a:ext>
            </a:extLst>
          </p:cNvPr>
          <p:cNvSpPr txBox="1">
            <a:spLocks/>
          </p:cNvSpPr>
          <p:nvPr/>
        </p:nvSpPr>
        <p:spPr>
          <a:xfrm>
            <a:off x="6545179" y="1472030"/>
            <a:ext cx="3978442" cy="1631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SOMETHING SAY SOMETHING</a:t>
            </a:r>
          </a:p>
        </p:txBody>
      </p:sp>
      <p:pic>
        <p:nvPicPr>
          <p:cNvPr id="13" name="Picture 2" descr="Smokey The Bear Only You Can Prevent Forest Fires Retro Vintage Tin ...">
            <a:extLst>
              <a:ext uri="{FF2B5EF4-FFF2-40B4-BE49-F238E27FC236}">
                <a16:creationId xmlns:a16="http://schemas.microsoft.com/office/drawing/2014/main" id="{D9076593-6B7F-4008-94FF-BA1724DC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8" y="753020"/>
            <a:ext cx="4015954" cy="53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53AF0D-C038-4D3A-A973-D613DFC76EC1}"/>
              </a:ext>
            </a:extLst>
          </p:cNvPr>
          <p:cNvSpPr/>
          <p:nvPr/>
        </p:nvSpPr>
        <p:spPr>
          <a:xfrm>
            <a:off x="6352162" y="3243151"/>
            <a:ext cx="4171459" cy="272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 i="1" dirty="0"/>
              <a:t>Each member of the surgical team is responsible for assessing all hazards that could contribute to a surgical fire, as well as observing the action of all other team members and speaking up immediately if any preventive risk or evidence of a possible fire is observed.</a:t>
            </a:r>
          </a:p>
        </p:txBody>
      </p:sp>
    </p:spTree>
    <p:extLst>
      <p:ext uri="{BB962C8B-B14F-4D97-AF65-F5344CB8AC3E}">
        <p14:creationId xmlns:p14="http://schemas.microsoft.com/office/powerpoint/2010/main" val="406427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667F-7DD9-F39B-92CA-D5EE3EB0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to the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87153-F846-CDDD-FAF9-9AA65DAFF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DE39-21CB-3C4E-6F6F-46DFC3972B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https://forms.office.com/r/Vvx91DXLj9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qr code on a red background&#10;&#10;Description automatically generated">
            <a:extLst>
              <a:ext uri="{FF2B5EF4-FFF2-40B4-BE49-F238E27FC236}">
                <a16:creationId xmlns:a16="http://schemas.microsoft.com/office/drawing/2014/main" id="{0A693DC9-CF60-EBC2-F51C-A02227D56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48" y="1179368"/>
            <a:ext cx="4499264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9" name="Rectangle 2128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: Shape 2130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2094-0262-4B68-A400-0E44D721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en-US" sz="4100">
                <a:latin typeface="Arial Black" panose="020B0A04020102020204" pitchFamily="34" charset="0"/>
              </a:rPr>
              <a:t>A SURGICAL FIRE…</a:t>
            </a:r>
          </a:p>
        </p:txBody>
      </p:sp>
      <p:pic>
        <p:nvPicPr>
          <p:cNvPr id="7" name="Picture 4" descr="Patient Care Teaching Model Human Medical Manikin Male Medical Teach ...">
            <a:extLst>
              <a:ext uri="{FF2B5EF4-FFF2-40B4-BE49-F238E27FC236}">
                <a16:creationId xmlns:a16="http://schemas.microsoft.com/office/drawing/2014/main" id="{D3FE163F-E739-4643-BCA4-A0CEC6267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/>
          <a:stretch/>
        </p:blipFill>
        <p:spPr bwMode="auto">
          <a:xfrm>
            <a:off x="638338" y="672083"/>
            <a:ext cx="4015954" cy="55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534A0-11CF-48AC-9EC7-554BCC0F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r>
              <a:rPr lang="en-US" sz="2000" dirty="0"/>
              <a:t>Is a fire in, on, or around a patient who is undergoing a medical or surgical procedure</a:t>
            </a:r>
          </a:p>
          <a:p>
            <a:r>
              <a:rPr lang="en-US" sz="2000" dirty="0"/>
              <a:t>Is  considered a sentinel event &amp; preventable</a:t>
            </a:r>
          </a:p>
          <a:p>
            <a:r>
              <a:rPr lang="en-US" sz="2000" b="1"/>
              <a:t>65%</a:t>
            </a:r>
            <a:r>
              <a:rPr lang="en-US" sz="2000" dirty="0"/>
              <a:t> of surgical fires occur on the </a:t>
            </a:r>
            <a:r>
              <a:rPr lang="en-US" sz="2000" b="1"/>
              <a:t>head, neck, face and upper trunk</a:t>
            </a:r>
          </a:p>
        </p:txBody>
      </p:sp>
    </p:spTree>
    <p:extLst>
      <p:ext uri="{BB962C8B-B14F-4D97-AF65-F5344CB8AC3E}">
        <p14:creationId xmlns:p14="http://schemas.microsoft.com/office/powerpoint/2010/main" val="339993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CDD1-3C0B-4C17-A2A9-F21EDB7A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SURGICAL FIRE TRIANGLE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A74EE-7262-4FE8-9B5A-C2B6CA6A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45" y="1675227"/>
            <a:ext cx="7811910" cy="4394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650AC-074B-48D6-93D0-D692AA743D6E}"/>
              </a:ext>
            </a:extLst>
          </p:cNvPr>
          <p:cNvSpPr/>
          <p:nvPr/>
        </p:nvSpPr>
        <p:spPr>
          <a:xfrm>
            <a:off x="2263448" y="5934670"/>
            <a:ext cx="831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Main Contributing Factors </a:t>
            </a:r>
          </a:p>
        </p:txBody>
      </p:sp>
    </p:spTree>
    <p:extLst>
      <p:ext uri="{BB962C8B-B14F-4D97-AF65-F5344CB8AC3E}">
        <p14:creationId xmlns:p14="http://schemas.microsoft.com/office/powerpoint/2010/main" val="16065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7CDD1-3C0B-4C17-A2A9-F21EDB7A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9" y="4387337"/>
            <a:ext cx="4391024" cy="183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Room air can be used in surgeries such as: 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Image result for tonsillectomy Cartoon">
            <a:extLst>
              <a:ext uri="{FF2B5EF4-FFF2-40B4-BE49-F238E27FC236}">
                <a16:creationId xmlns:a16="http://schemas.microsoft.com/office/drawing/2014/main" id="{E4BBE7EC-0909-4B9B-AB74-48449E310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r="7298" b="-3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onchoscopy Cartoon">
            <a:extLst>
              <a:ext uri="{FF2B5EF4-FFF2-40B4-BE49-F238E27FC236}">
                <a16:creationId xmlns:a16="http://schemas.microsoft.com/office/drawing/2014/main" id="{8EBCB90D-15D5-42AE-A1F4-B7A27CCF7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r="28956" b="-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cheostomy Cartoon">
            <a:extLst>
              <a:ext uri="{FF2B5EF4-FFF2-40B4-BE49-F238E27FC236}">
                <a16:creationId xmlns:a16="http://schemas.microsoft.com/office/drawing/2014/main" id="{554EC03F-B46D-4229-B5C5-28D98ACD8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22441" b="-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3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357CC26-731B-4EB5-B610-CA242BFB1F2E}"/>
              </a:ext>
            </a:extLst>
          </p:cNvPr>
          <p:cNvSpPr/>
          <p:nvPr/>
        </p:nvSpPr>
        <p:spPr>
          <a:xfrm>
            <a:off x="5154613" y="4508815"/>
            <a:ext cx="5692774" cy="192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Tracheostomies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Tonsillectomies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Bronchoscopies</a:t>
            </a:r>
          </a:p>
        </p:txBody>
      </p:sp>
    </p:spTree>
    <p:extLst>
      <p:ext uri="{BB962C8B-B14F-4D97-AF65-F5344CB8AC3E}">
        <p14:creationId xmlns:p14="http://schemas.microsoft.com/office/powerpoint/2010/main" val="9103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D844F-4382-4BFC-9065-243CBB5A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/>
              <a:t>Flash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9D04-0F15-4529-A030-E2AC54C1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b="1" dirty="0"/>
              <a:t>30%</a:t>
            </a:r>
            <a:r>
              <a:rPr lang="en-US" sz="2000" dirty="0"/>
              <a:t> O2 needed to start a flash fire</a:t>
            </a:r>
            <a:endParaRPr lang="en-US" sz="2000"/>
          </a:p>
          <a:p>
            <a:r>
              <a:rPr lang="en-US" sz="2000" dirty="0"/>
              <a:t>Clinicians can reduce the risk of surgical fires by maintaining oxygen levels below 30%</a:t>
            </a:r>
            <a:endParaRPr lang="en-US" sz="2000"/>
          </a:p>
          <a:p>
            <a:r>
              <a:rPr lang="en-US" sz="2000" dirty="0"/>
              <a:t>Minor elevations in oxygen concentration as a result of supplemental oxygen and/or surgical drapes result in an astronomically increased risk for fire.</a:t>
            </a:r>
            <a:endParaRPr lang="en-US" sz="2000"/>
          </a:p>
        </p:txBody>
      </p:sp>
      <p:pic>
        <p:nvPicPr>
          <p:cNvPr id="2050" name="Picture 2" descr="Hospital probed after patient catches fire during surgery">
            <a:extLst>
              <a:ext uri="{FF2B5EF4-FFF2-40B4-BE49-F238E27FC236}">
                <a16:creationId xmlns:a16="http://schemas.microsoft.com/office/drawing/2014/main" id="{77EF90E3-7612-41F6-8D88-0C2D92C97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r="295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9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D844F-4382-4BFC-9065-243CBB5A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Flash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9D04-0F15-4529-A030-E2AC54C1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b="1"/>
              <a:t>Reduce risk by: </a:t>
            </a:r>
          </a:p>
          <a:p>
            <a:pPr lvl="1"/>
            <a:r>
              <a:rPr lang="en-US" sz="2000"/>
              <a:t>Blending oxygen with room air to decrease the concentration of oxygen delivered to the patient</a:t>
            </a:r>
          </a:p>
          <a:p>
            <a:pPr lvl="1"/>
            <a:r>
              <a:rPr lang="en-US" sz="2000"/>
              <a:t>Diluting the under drape area space with air via the anesthesia circuit</a:t>
            </a:r>
          </a:p>
          <a:p>
            <a:pPr lvl="1"/>
            <a:r>
              <a:rPr lang="en-US" sz="2000"/>
              <a:t>Using modified draping techniques that allows for increased air flow in the under drape area.</a:t>
            </a:r>
          </a:p>
        </p:txBody>
      </p:sp>
      <p:pic>
        <p:nvPicPr>
          <p:cNvPr id="8" name="Picture 2" descr="Anesthesia for Laser Airway Surgery | Anesthesia Key">
            <a:extLst>
              <a:ext uri="{FF2B5EF4-FFF2-40B4-BE49-F238E27FC236}">
                <a16:creationId xmlns:a16="http://schemas.microsoft.com/office/drawing/2014/main" id="{78786719-600A-485E-A6C3-3482BF4F8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r="13017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 result for purprep">
            <a:extLst>
              <a:ext uri="{FF2B5EF4-FFF2-40B4-BE49-F238E27FC236}">
                <a16:creationId xmlns:a16="http://schemas.microsoft.com/office/drawing/2014/main" id="{DB42FB2A-E079-4D24-8DF0-4B27A3B2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905331"/>
            <a:ext cx="2560320" cy="30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Image result for choloraprep">
            <a:extLst>
              <a:ext uri="{FF2B5EF4-FFF2-40B4-BE49-F238E27FC236}">
                <a16:creationId xmlns:a16="http://schemas.microsoft.com/office/drawing/2014/main" id="{1D3ED0B0-E907-473F-9063-0BA218C3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026126"/>
            <a:ext cx="2560320" cy="27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Image result for duraprep">
            <a:extLst>
              <a:ext uri="{FF2B5EF4-FFF2-40B4-BE49-F238E27FC236}">
                <a16:creationId xmlns:a16="http://schemas.microsoft.com/office/drawing/2014/main" id="{B18B229F-0507-4CFC-8A48-2222310C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134731"/>
            <a:ext cx="2560320" cy="25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EEE7A41-441C-4F69-8959-87F9937ED98D}"/>
              </a:ext>
            </a:extLst>
          </p:cNvPr>
          <p:cNvGrpSpPr/>
          <p:nvPr/>
        </p:nvGrpSpPr>
        <p:grpSpPr>
          <a:xfrm>
            <a:off x="3354631" y="1950971"/>
            <a:ext cx="2560320" cy="2949912"/>
            <a:chOff x="5321740" y="3667630"/>
            <a:chExt cx="2561576" cy="2951359"/>
          </a:xfrm>
        </p:grpSpPr>
        <p:pic>
          <p:nvPicPr>
            <p:cNvPr id="4110" name="Picture 14" descr="Image result for isopropol alcohol surgery">
              <a:extLst>
                <a:ext uri="{FF2B5EF4-FFF2-40B4-BE49-F238E27FC236}">
                  <a16:creationId xmlns:a16="http://schemas.microsoft.com/office/drawing/2014/main" id="{701572DD-10C0-4001-8ABE-05778B30E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740" y="3667630"/>
              <a:ext cx="2247900" cy="224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Image result for 4x4 gauze">
              <a:extLst>
                <a:ext uri="{FF2B5EF4-FFF2-40B4-BE49-F238E27FC236}">
                  <a16:creationId xmlns:a16="http://schemas.microsoft.com/office/drawing/2014/main" id="{E2D76FA3-B549-4808-A483-044B9D1DC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7671" y1="7631" x2="17671" y2="7631"/>
                          <a14:backgroundMark x1="21285" y1="26506" x2="21285" y2="26506"/>
                          <a14:backgroundMark x1="17671" y1="29719" x2="13253" y2="10040"/>
                          <a14:backgroundMark x1="13253" y1="10040" x2="34538" y2="11245"/>
                          <a14:backgroundMark x1="34538" y1="11245" x2="31325" y2="28514"/>
                          <a14:backgroundMark x1="29719" y1="29317" x2="19679" y2="11647"/>
                          <a14:backgroundMark x1="19679" y1="11647" x2="24900" y2="3213"/>
                          <a14:backgroundMark x1="26104" y1="2811" x2="38956" y2="2410"/>
                          <a14:backgroundMark x1="41767" y1="2811" x2="53012" y2="19679"/>
                          <a14:backgroundMark x1="53012" y1="19679" x2="47791" y2="39357"/>
                          <a14:backgroundMark x1="47791" y1="39357" x2="41365" y2="29719"/>
                          <a14:backgroundMark x1="40964" y1="29719" x2="32932" y2="22892"/>
                          <a14:backgroundMark x1="31325" y1="22490" x2="29719" y2="22490"/>
                          <a14:backgroundMark x1="29719" y1="22490" x2="30522" y2="20080"/>
                          <a14:backgroundMark x1="36546" y1="12048" x2="42570" y2="7631"/>
                          <a14:backgroundMark x1="42972" y1="7631" x2="42972" y2="7631"/>
                          <a14:backgroundMark x1="42972" y1="7631" x2="42972" y2="76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591" y="4247264"/>
              <a:ext cx="2371725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E4AD76-937F-4402-AD68-211E09309648}"/>
              </a:ext>
            </a:extLst>
          </p:cNvPr>
          <p:cNvSpPr txBox="1"/>
          <p:nvPr/>
        </p:nvSpPr>
        <p:spPr>
          <a:xfrm>
            <a:off x="772356" y="5814874"/>
            <a:ext cx="1041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Wait to drape or start surgery at least </a:t>
            </a:r>
          </a:p>
          <a:p>
            <a:pPr algn="ctr"/>
            <a:r>
              <a:rPr lang="en-US" b="1" dirty="0"/>
              <a:t>3 minutes or until the alcohol-based prep is dry </a:t>
            </a:r>
            <a:r>
              <a:rPr lang="en-US" dirty="0"/>
              <a:t>to help minimize the risk for surgical fire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7375CF4-0C97-4B8D-9E9C-F598EF3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WAITING GAME</a:t>
            </a:r>
          </a:p>
        </p:txBody>
      </p:sp>
      <p:pic>
        <p:nvPicPr>
          <p:cNvPr id="23" name="Picture 2" descr="3 Minute Timer - Meeting Countdown Timers (Zoom Teams PowerPoint)">
            <a:extLst>
              <a:ext uri="{FF2B5EF4-FFF2-40B4-BE49-F238E27FC236}">
                <a16:creationId xmlns:a16="http://schemas.microsoft.com/office/drawing/2014/main" id="{C3F7FAF5-931D-4617-A63A-86EBB8CAA2E5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42" y="285964"/>
            <a:ext cx="1459841" cy="14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5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2094-0262-4B68-A400-0E44D721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>
                <a:latin typeface="Arial Black" panose="020B0A04020102020204" pitchFamily="34" charset="0"/>
              </a:rPr>
              <a:t>IF A SURGICAL FIRE STARTS…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534A0-11CF-48AC-9EC7-554BCC0F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/>
              <a:t>Immediately shut off all oxygen/nitrogen supply to the patient</a:t>
            </a:r>
          </a:p>
          <a:p>
            <a:r>
              <a:rPr lang="en-US" sz="2000"/>
              <a:t>Immediately remove burning drapes from the patient and douse the fire and the patient with saline to put the fire out.</a:t>
            </a:r>
          </a:p>
          <a:p>
            <a:r>
              <a:rPr lang="en-US" sz="2000"/>
              <a:t>Use a fire extinguisher on the drapes if necessary</a:t>
            </a:r>
          </a:p>
        </p:txBody>
      </p:sp>
      <p:pic>
        <p:nvPicPr>
          <p:cNvPr id="6146" name="Picture 2" descr="Image result for PUTTING OUT SURGICAL FIRE">
            <a:extLst>
              <a:ext uri="{FF2B5EF4-FFF2-40B4-BE49-F238E27FC236}">
                <a16:creationId xmlns:a16="http://schemas.microsoft.com/office/drawing/2014/main" id="{984BA2CA-6F20-44DE-B500-7B69DCA3A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r="15950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094-0262-4B68-A400-0E44D721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2700" dirty="0">
                <a:latin typeface="Arial Black" panose="020B0A04020102020204" pitchFamily="34" charset="0"/>
              </a:rPr>
              <a:t>PREVENTING FIRES IN THE OROPHARYNX…</a:t>
            </a:r>
          </a:p>
        </p:txBody>
      </p:sp>
      <p:pic>
        <p:nvPicPr>
          <p:cNvPr id="7170" name="Picture 2" descr="Image result for oropharynx suction metal yankauer">
            <a:extLst>
              <a:ext uri="{FF2B5EF4-FFF2-40B4-BE49-F238E27FC236}">
                <a16:creationId xmlns:a16="http://schemas.microsoft.com/office/drawing/2014/main" id="{0088FB98-29A2-4D70-A4A4-58632720B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r="4855" b="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6" name="Straight Connector 718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534A0-11CF-48AC-9EC7-554BCC0F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n-US" sz="2000" dirty="0"/>
              <a:t>decrease oxygen concentration below </a:t>
            </a:r>
            <a:r>
              <a:rPr lang="en-US" sz="2000" b="1" dirty="0"/>
              <a:t>30%</a:t>
            </a:r>
          </a:p>
          <a:p>
            <a:r>
              <a:rPr lang="en-US" sz="2000" dirty="0"/>
              <a:t>suction oropharynx before using electrocautery device</a:t>
            </a:r>
          </a:p>
          <a:p>
            <a:r>
              <a:rPr lang="en-US" sz="2000" dirty="0"/>
              <a:t>use metal suction device instead of plastic one.</a:t>
            </a:r>
          </a:p>
        </p:txBody>
      </p:sp>
    </p:spTree>
    <p:extLst>
      <p:ext uri="{BB962C8B-B14F-4D97-AF65-F5344CB8AC3E}">
        <p14:creationId xmlns:p14="http://schemas.microsoft.com/office/powerpoint/2010/main" val="160429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588</Words>
  <Application>Microsoft Office PowerPoint</Application>
  <PresentationFormat>Widescreen</PresentationFormat>
  <Paragraphs>66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-apple-system</vt:lpstr>
      <vt:lpstr>Arial</vt:lpstr>
      <vt:lpstr>Arial Black</vt:lpstr>
      <vt:lpstr>Calibri</vt:lpstr>
      <vt:lpstr>Calibri Light</vt:lpstr>
      <vt:lpstr>Wingdings</vt:lpstr>
      <vt:lpstr>office theme</vt:lpstr>
      <vt:lpstr>FIRE SAFETY</vt:lpstr>
      <vt:lpstr>A SURGICAL FIRE…</vt:lpstr>
      <vt:lpstr>SURGICAL FIRE TRIANGLE</vt:lpstr>
      <vt:lpstr>Room air can be used in surgeries such as: </vt:lpstr>
      <vt:lpstr>Flash Fire</vt:lpstr>
      <vt:lpstr>Flash Fire</vt:lpstr>
      <vt:lpstr>WAITING GAME</vt:lpstr>
      <vt:lpstr>IF A SURGICAL FIRE STARTS…</vt:lpstr>
      <vt:lpstr>PREVENTING FIRES IN THE OROPHARYNX…</vt:lpstr>
      <vt:lpstr>P.A.S.S</vt:lpstr>
      <vt:lpstr>R.A.C.E</vt:lpstr>
      <vt:lpstr>O.R. FIRE EXTINGUISHER LOCATIONS</vt:lpstr>
      <vt:lpstr>MEDICAL GAS SHUT OFF VALVE LOCATIONS</vt:lpstr>
      <vt:lpstr>PowerPoint Presentation</vt:lpstr>
      <vt:lpstr>PowerPoint Presentation</vt:lpstr>
      <vt:lpstr>PowerPoint Presentation</vt:lpstr>
      <vt:lpstr>Continue to the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</dc:title>
  <dc:creator>Sara Daulong</dc:creator>
  <cp:lastModifiedBy>Amanda Everett</cp:lastModifiedBy>
  <cp:revision>2</cp:revision>
  <dcterms:created xsi:type="dcterms:W3CDTF">2024-01-23T19:58:23Z</dcterms:created>
  <dcterms:modified xsi:type="dcterms:W3CDTF">2024-01-23T20:40:08Z</dcterms:modified>
</cp:coreProperties>
</file>